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301" r:id="rId2"/>
    <p:sldId id="256" r:id="rId3"/>
    <p:sldId id="282" r:id="rId4"/>
    <p:sldId id="281" r:id="rId5"/>
    <p:sldId id="283" r:id="rId6"/>
    <p:sldId id="277" r:id="rId7"/>
    <p:sldId id="278" r:id="rId8"/>
    <p:sldId id="279" r:id="rId9"/>
    <p:sldId id="295" r:id="rId10"/>
    <p:sldId id="303" r:id="rId11"/>
    <p:sldId id="280" r:id="rId12"/>
    <p:sldId id="288" r:id="rId13"/>
    <p:sldId id="289" r:id="rId14"/>
    <p:sldId id="290" r:id="rId15"/>
    <p:sldId id="291" r:id="rId16"/>
    <p:sldId id="292" r:id="rId17"/>
    <p:sldId id="293" r:id="rId18"/>
    <p:sldId id="304" r:id="rId19"/>
    <p:sldId id="302" r:id="rId20"/>
    <p:sldId id="308" r:id="rId21"/>
    <p:sldId id="309" r:id="rId22"/>
    <p:sldId id="305" r:id="rId23"/>
    <p:sldId id="306" r:id="rId24"/>
    <p:sldId id="307" r:id="rId25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7992" autoAdjust="0"/>
    <p:restoredTop sz="94333" autoAdjust="0"/>
  </p:normalViewPr>
  <p:slideViewPr>
    <p:cSldViewPr>
      <p:cViewPr varScale="1">
        <p:scale>
          <a:sx n="70" d="100"/>
          <a:sy n="70" d="100"/>
        </p:scale>
        <p:origin x="-44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68"/>
    </p:cViewPr>
  </p:outlin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CMU\2011-2012\Job_Statistict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CMU\2011-2012\Job_Statistic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Sheet1!$E$1</c:f>
              <c:strCache>
                <c:ptCount val="1"/>
                <c:pt idx="0">
                  <c:v>Number</c:v>
                </c:pt>
              </c:strCache>
            </c:strRef>
          </c:tx>
          <c:cat>
            <c:strRef>
              <c:f>Sheet1!$D$2:$D$15</c:f>
              <c:strCache>
                <c:ptCount val="14"/>
                <c:pt idx="0">
                  <c:v>Accounting/Finance(124)</c:v>
                </c:pt>
                <c:pt idx="1">
                  <c:v>Administration/HR(95)</c:v>
                </c:pt>
                <c:pt idx="2">
                  <c:v>IT/Design(90)</c:v>
                </c:pt>
                <c:pt idx="3">
                  <c:v>Education/Training(71)</c:v>
                </c:pt>
                <c:pt idx="4">
                  <c:v>Factory/Manufacturing(38)</c:v>
                </c:pt>
                <c:pt idx="5">
                  <c:v>Customer Service/Operation(27)</c:v>
                </c:pt>
                <c:pt idx="6">
                  <c:v>Technical(26)</c:v>
                </c:pt>
                <c:pt idx="7">
                  <c:v>Receptionist(22)</c:v>
                </c:pt>
                <c:pt idx="8">
                  <c:v>Engineer/Architecture(20)</c:v>
                </c:pt>
                <c:pt idx="9">
                  <c:v>Translation/Interpretation(18)</c:v>
                </c:pt>
                <c:pt idx="10">
                  <c:v>Travel/Tourism(15)</c:v>
                </c:pt>
                <c:pt idx="11">
                  <c:v>Lawyer(4)</c:v>
                </c:pt>
                <c:pt idx="12">
                  <c:v>Bank(3)</c:v>
                </c:pt>
                <c:pt idx="13">
                  <c:v>Communication(2)</c:v>
                </c:pt>
              </c:strCache>
            </c:strRef>
          </c:cat>
          <c:val>
            <c:numRef>
              <c:f>Sheet1!$E$2:$E$15</c:f>
              <c:numCache>
                <c:formatCode>General</c:formatCode>
                <c:ptCount val="14"/>
                <c:pt idx="0">
                  <c:v>124</c:v>
                </c:pt>
                <c:pt idx="1">
                  <c:v>95</c:v>
                </c:pt>
                <c:pt idx="2">
                  <c:v>90</c:v>
                </c:pt>
                <c:pt idx="3">
                  <c:v>71</c:v>
                </c:pt>
                <c:pt idx="4">
                  <c:v>38</c:v>
                </c:pt>
                <c:pt idx="5">
                  <c:v>27</c:v>
                </c:pt>
                <c:pt idx="6">
                  <c:v>26</c:v>
                </c:pt>
                <c:pt idx="7">
                  <c:v>22</c:v>
                </c:pt>
                <c:pt idx="8">
                  <c:v>20</c:v>
                </c:pt>
                <c:pt idx="9">
                  <c:v>18</c:v>
                </c:pt>
                <c:pt idx="10">
                  <c:v>15</c:v>
                </c:pt>
                <c:pt idx="11">
                  <c:v>4</c:v>
                </c:pt>
                <c:pt idx="12">
                  <c:v>3</c:v>
                </c:pt>
                <c:pt idx="13">
                  <c:v>2</c:v>
                </c:pt>
              </c:numCache>
            </c:numRef>
          </c:val>
        </c:ser>
        <c:dLbls/>
        <c:shape val="box"/>
        <c:axId val="63841408"/>
        <c:axId val="63972480"/>
        <c:axId val="0"/>
      </c:bar3DChart>
      <c:catAx>
        <c:axId val="63841408"/>
        <c:scaling>
          <c:orientation val="minMax"/>
        </c:scaling>
        <c:axPos val="b"/>
        <c:tickLblPos val="nextTo"/>
        <c:crossAx val="63972480"/>
        <c:crosses val="autoZero"/>
        <c:auto val="1"/>
        <c:lblAlgn val="ctr"/>
        <c:lblOffset val="100"/>
      </c:catAx>
      <c:valAx>
        <c:axId val="63972480"/>
        <c:scaling>
          <c:orientation val="minMax"/>
        </c:scaling>
        <c:axPos val="l"/>
        <c:majorGridlines/>
        <c:numFmt formatCode="General" sourceLinked="1"/>
        <c:tickLblPos val="nextTo"/>
        <c:crossAx val="63841408"/>
        <c:crosses val="autoZero"/>
        <c:crossBetween val="between"/>
      </c:valAx>
    </c:plotArea>
    <c:legend>
      <c:legendPos val="r"/>
      <c:layout/>
    </c:legend>
    <c:plotVisOnly val="1"/>
    <c:dispBlanksAs val="gap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Sheet1!$H$1</c:f>
              <c:strCache>
                <c:ptCount val="1"/>
                <c:pt idx="0">
                  <c:v>Number</c:v>
                </c:pt>
              </c:strCache>
            </c:strRef>
          </c:tx>
          <c:cat>
            <c:strRef>
              <c:f>Sheet1!$G$2:$G$14</c:f>
              <c:strCache>
                <c:ptCount val="13"/>
                <c:pt idx="0">
                  <c:v>Accounting/Finance  (73 ) </c:v>
                </c:pt>
                <c:pt idx="1">
                  <c:v>Admin-HR  (33 ) </c:v>
                </c:pt>
                <c:pt idx="2">
                  <c:v>Education/Training  (27 ) </c:v>
                </c:pt>
                <c:pt idx="3">
                  <c:v>Hotel-Tourism  (26 ) </c:v>
                </c:pt>
                <c:pt idx="4">
                  <c:v>Arts-Design  (23 ) </c:v>
                </c:pt>
                <c:pt idx="5">
                  <c:v>NGO  (18 ) </c:v>
                </c:pt>
                <c:pt idx="6">
                  <c:v>Assistant  (16 ) </c:v>
                </c:pt>
                <c:pt idx="7">
                  <c:v>IT-Software  (16 ) </c:v>
                </c:pt>
                <c:pt idx="8">
                  <c:v>Engineering  (14 ) </c:v>
                </c:pt>
                <c:pt idx="9">
                  <c:v>Translation  (11 ) </c:v>
                </c:pt>
                <c:pt idx="10">
                  <c:v>Banking  (7 ) </c:v>
                </c:pt>
                <c:pt idx="11">
                  <c:v>ProjectManagement  (4 ) </c:v>
                </c:pt>
                <c:pt idx="12">
                  <c:v>Legal  (1 ) </c:v>
                </c:pt>
              </c:strCache>
            </c:strRef>
          </c:cat>
          <c:val>
            <c:numRef>
              <c:f>Sheet1!$H$2:$H$14</c:f>
              <c:numCache>
                <c:formatCode>General</c:formatCode>
                <c:ptCount val="13"/>
                <c:pt idx="0">
                  <c:v>73</c:v>
                </c:pt>
                <c:pt idx="1">
                  <c:v>33</c:v>
                </c:pt>
                <c:pt idx="2">
                  <c:v>27</c:v>
                </c:pt>
                <c:pt idx="3">
                  <c:v>26</c:v>
                </c:pt>
                <c:pt idx="4">
                  <c:v>23</c:v>
                </c:pt>
                <c:pt idx="5">
                  <c:v>18</c:v>
                </c:pt>
                <c:pt idx="6">
                  <c:v>16</c:v>
                </c:pt>
                <c:pt idx="7">
                  <c:v>16</c:v>
                </c:pt>
                <c:pt idx="8">
                  <c:v>14</c:v>
                </c:pt>
                <c:pt idx="9">
                  <c:v>11</c:v>
                </c:pt>
                <c:pt idx="10">
                  <c:v>7</c:v>
                </c:pt>
                <c:pt idx="11">
                  <c:v>4</c:v>
                </c:pt>
                <c:pt idx="12">
                  <c:v>1</c:v>
                </c:pt>
              </c:numCache>
            </c:numRef>
          </c:val>
        </c:ser>
        <c:dLbls/>
        <c:shape val="box"/>
        <c:axId val="42243584"/>
        <c:axId val="42245120"/>
        <c:axId val="0"/>
      </c:bar3DChart>
      <c:catAx>
        <c:axId val="42243584"/>
        <c:scaling>
          <c:orientation val="minMax"/>
        </c:scaling>
        <c:axPos val="b"/>
        <c:tickLblPos val="nextTo"/>
        <c:crossAx val="42245120"/>
        <c:crosses val="autoZero"/>
        <c:auto val="1"/>
        <c:lblAlgn val="ctr"/>
        <c:lblOffset val="100"/>
      </c:catAx>
      <c:valAx>
        <c:axId val="42245120"/>
        <c:scaling>
          <c:orientation val="minMax"/>
        </c:scaling>
        <c:axPos val="l"/>
        <c:majorGridlines/>
        <c:numFmt formatCode="General" sourceLinked="1"/>
        <c:tickLblPos val="nextTo"/>
        <c:crossAx val="42243584"/>
        <c:crosses val="autoZero"/>
        <c:crossBetween val="between"/>
      </c:valAx>
    </c:plotArea>
    <c:legend>
      <c:legendPos val="r"/>
      <c:layout/>
    </c:legend>
    <c:plotVisOnly val="1"/>
    <c:dispBlanksAs val="gap"/>
  </c:chart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E5CDC2-01AA-4F90-8178-5B3846EDE115}" type="datetimeFigureOut">
              <a:rPr lang="en-US" smtClean="0"/>
              <a:pPr/>
              <a:t>10/5/2011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A64B10-8BBC-4A91-88D2-1B4BDE1EA1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494717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3DB72E-E6EA-4A6B-8BDD-C3313FDCE6FE}" type="datetimeFigureOut">
              <a:rPr lang="en-US" smtClean="0"/>
              <a:pPr/>
              <a:t>10/5/2011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1F285-4D87-4666-AC17-4F24EC2D91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57922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1F285-4D87-4666-AC17-4F24EC2D91F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85926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1F285-4D87-4666-AC17-4F24EC2D91F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2735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01F9C-E29C-41C6-8000-DD1DA66F26AC}" type="datetimeFigureOut">
              <a:rPr lang="en-US" smtClean="0"/>
              <a:pPr/>
              <a:t>10/5/2011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8F097-9594-4758-8C66-C0CDAF2C2C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46566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01F9C-E29C-41C6-8000-DD1DA66F26AC}" type="datetimeFigureOut">
              <a:rPr lang="en-US" smtClean="0"/>
              <a:pPr/>
              <a:t>10/5/2011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8F097-9594-4758-8C66-C0CDAF2C2C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71857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01F9C-E29C-41C6-8000-DD1DA66F26AC}" type="datetimeFigureOut">
              <a:rPr lang="en-US" smtClean="0"/>
              <a:pPr/>
              <a:t>10/5/2011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8F097-9594-4758-8C66-C0CDAF2C2C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22616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01F9C-E29C-41C6-8000-DD1DA66F26AC}" type="datetimeFigureOut">
              <a:rPr lang="en-US" smtClean="0"/>
              <a:pPr/>
              <a:t>10/5/2011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8F097-9594-4758-8C66-C0CDAF2C2C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88911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01F9C-E29C-41C6-8000-DD1DA66F26AC}" type="datetimeFigureOut">
              <a:rPr lang="en-US" smtClean="0"/>
              <a:pPr/>
              <a:t>10/5/2011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8F097-9594-4758-8C66-C0CDAF2C2C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62616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01F9C-E29C-41C6-8000-DD1DA66F26AC}" type="datetimeFigureOut">
              <a:rPr lang="en-US" smtClean="0"/>
              <a:pPr/>
              <a:t>10/5/2011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8F097-9594-4758-8C66-C0CDAF2C2C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56257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01F9C-E29C-41C6-8000-DD1DA66F26AC}" type="datetimeFigureOut">
              <a:rPr lang="en-US" smtClean="0"/>
              <a:pPr/>
              <a:t>10/5/2011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8F097-9594-4758-8C66-C0CDAF2C2C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5328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01F9C-E29C-41C6-8000-DD1DA66F26AC}" type="datetimeFigureOut">
              <a:rPr lang="en-US" smtClean="0"/>
              <a:pPr/>
              <a:t>10/5/2011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8F097-9594-4758-8C66-C0CDAF2C2C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97878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01F9C-E29C-41C6-8000-DD1DA66F26AC}" type="datetimeFigureOut">
              <a:rPr lang="en-US" smtClean="0"/>
              <a:pPr/>
              <a:t>10/5/2011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8F097-9594-4758-8C66-C0CDAF2C2C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41909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01F9C-E29C-41C6-8000-DD1DA66F26AC}" type="datetimeFigureOut">
              <a:rPr lang="en-US" smtClean="0"/>
              <a:pPr/>
              <a:t>10/5/2011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8F097-9594-4758-8C66-C0CDAF2C2C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54700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01F9C-E29C-41C6-8000-DD1DA66F26AC}" type="datetimeFigureOut">
              <a:rPr lang="en-US" smtClean="0"/>
              <a:pPr/>
              <a:t>10/5/2011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8F097-9594-4758-8C66-C0CDAF2C2C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31825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301F9C-E29C-41C6-8000-DD1DA66F26AC}" type="datetimeFigureOut">
              <a:rPr lang="en-US" smtClean="0"/>
              <a:pPr/>
              <a:t>10/5/2011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98F097-9594-4758-8C66-C0CDAF2C2C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3911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7" Type="http://schemas.openxmlformats.org/officeDocument/2006/relationships/image" Target="../media/image4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kong.edu.kh/" TargetMode="External"/><Relationship Id="rId2" Type="http://schemas.openxmlformats.org/officeDocument/2006/relationships/hyperlink" Target="mailto:msa@mekong.edu.kh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mekongschoolaccounting.blogspot.com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05113" y="847725"/>
            <a:ext cx="3457575" cy="516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321047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CMU\spot\slide\B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13320" y="930780"/>
            <a:ext cx="2549291" cy="12504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CMU\spot\slide\C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135" y="2524360"/>
            <a:ext cx="2550904" cy="12512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CMU\spot\slide\CA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1998" y="2511194"/>
            <a:ext cx="2550904" cy="12512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CMU\spot\slide\CAP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135" y="5597801"/>
            <a:ext cx="2550904" cy="12512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CMU\spot\slide\CC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13320" y="2510712"/>
            <a:ext cx="2550904" cy="12512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CMU\spot\slide\CI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135" y="4068612"/>
            <a:ext cx="2550904" cy="12512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:\CMU\spot\slide\CPA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104" y="85299"/>
            <a:ext cx="2550904" cy="12512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D:\CMU\spot\slide\MA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3735" y="85299"/>
            <a:ext cx="2550904" cy="12512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/>
          <p:cNvCxnSpPr/>
          <p:nvPr/>
        </p:nvCxnSpPr>
        <p:spPr>
          <a:xfrm flipV="1">
            <a:off x="4440112" y="5267063"/>
            <a:ext cx="0" cy="33073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4522664" y="3825935"/>
            <a:ext cx="2799" cy="24267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351652" y="3988217"/>
            <a:ext cx="62371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1371600" y="3762428"/>
            <a:ext cx="0" cy="21262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7574841" y="3781534"/>
            <a:ext cx="0" cy="21262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321552" y="2375366"/>
            <a:ext cx="62371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321552" y="2290407"/>
            <a:ext cx="62371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338004" y="2375366"/>
            <a:ext cx="0" cy="1489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4572000" y="2290407"/>
            <a:ext cx="0" cy="2423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546072" y="2362200"/>
            <a:ext cx="0" cy="1489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7545358" y="2129924"/>
            <a:ext cx="0" cy="15284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4572000" y="1752600"/>
            <a:ext cx="17413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4572000" y="1443550"/>
            <a:ext cx="0" cy="30905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1321552" y="1443550"/>
            <a:ext cx="0" cy="83921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Equal 48"/>
          <p:cNvSpPr/>
          <p:nvPr/>
        </p:nvSpPr>
        <p:spPr>
          <a:xfrm>
            <a:off x="2676008" y="685800"/>
            <a:ext cx="586944" cy="332348"/>
          </a:xfrm>
          <a:prstGeom prst="mathEqual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397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1447800"/>
            <a:ext cx="9144000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lum bright="-20000" contrast="4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732"/>
          <a:stretch/>
        </p:blipFill>
        <p:spPr bwMode="auto">
          <a:xfrm>
            <a:off x="152400" y="3657600"/>
            <a:ext cx="8991600" cy="276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30" r="20586"/>
          <a:stretch/>
        </p:blipFill>
        <p:spPr bwMode="auto">
          <a:xfrm>
            <a:off x="76200" y="1524000"/>
            <a:ext cx="8902787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854" b="25497"/>
          <a:stretch/>
        </p:blipFill>
        <p:spPr bwMode="auto">
          <a:xfrm>
            <a:off x="251661" y="400050"/>
            <a:ext cx="8551863" cy="75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99544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507" y="-76200"/>
            <a:ext cx="8815892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920" y="3962400"/>
            <a:ext cx="8812480" cy="1261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059" y="1573306"/>
            <a:ext cx="8829340" cy="1264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059" y="2743200"/>
            <a:ext cx="8829341" cy="1264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920" y="5224142"/>
            <a:ext cx="8812480" cy="1675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24315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lum bright="-20000" contrast="4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710"/>
          <a:stretch/>
        </p:blipFill>
        <p:spPr bwMode="auto">
          <a:xfrm>
            <a:off x="38100" y="381000"/>
            <a:ext cx="9115426" cy="3026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27042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lum bright="-20000" contrast="4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715"/>
          <a:stretch/>
        </p:blipFill>
        <p:spPr bwMode="auto">
          <a:xfrm>
            <a:off x="76200" y="152400"/>
            <a:ext cx="9227318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97100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958"/>
          <a:stretch/>
        </p:blipFill>
        <p:spPr bwMode="auto">
          <a:xfrm>
            <a:off x="76200" y="533400"/>
            <a:ext cx="8935072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455168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455"/>
          <a:stretch/>
        </p:blipFill>
        <p:spPr bwMode="auto">
          <a:xfrm>
            <a:off x="304800" y="0"/>
            <a:ext cx="8534400" cy="6865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226704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27472168"/>
              </p:ext>
            </p:extLst>
          </p:nvPr>
        </p:nvGraphicFramePr>
        <p:xfrm>
          <a:off x="304799" y="533400"/>
          <a:ext cx="8534401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400"/>
                <a:gridCol w="6477000"/>
                <a:gridCol w="1524001"/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sz="3200" dirty="0" smtClean="0"/>
                        <a:t>Projects / Thesis</a:t>
                      </a:r>
                      <a:endParaRPr lang="en-US" sz="3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Credits</a:t>
                      </a:r>
                      <a:endParaRPr lang="en-US" sz="3200" dirty="0"/>
                    </a:p>
                  </a:txBody>
                  <a:tcPr/>
                </a:tc>
              </a:tr>
              <a:tr h="370840">
                <a:tc gridSpan="3">
                  <a:txBody>
                    <a:bodyPr/>
                    <a:lstStyle/>
                    <a:p>
                      <a:r>
                        <a:rPr lang="en-US" b="1" dirty="0" smtClean="0"/>
                        <a:t>Accounting Principles</a:t>
                      </a:r>
                      <a:endParaRPr lang="en-US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Project 1: Understanding Basic</a:t>
                      </a:r>
                      <a:r>
                        <a:rPr lang="en-US" baseline="0" dirty="0" smtClean="0"/>
                        <a:t> Accounting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Project 2: Complete</a:t>
                      </a:r>
                      <a:r>
                        <a:rPr lang="en-US" baseline="0" dirty="0" smtClean="0"/>
                        <a:t> Accounting Cycle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gridSpan="3">
                  <a:txBody>
                    <a:bodyPr/>
                    <a:lstStyle/>
                    <a:p>
                      <a:r>
                        <a:rPr lang="en-US" b="1" dirty="0" smtClean="0"/>
                        <a:t>Intermediat</a:t>
                      </a:r>
                      <a:r>
                        <a:rPr lang="en-US" b="1" baseline="0" dirty="0" smtClean="0"/>
                        <a:t>e Accounting</a:t>
                      </a:r>
                      <a:endParaRPr lang="en-US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Project 3: Accounting Analysis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</a:p>
                  </a:txBody>
                  <a:tcPr/>
                </a:tc>
              </a:tr>
              <a:tr h="370840">
                <a:tc gridSpan="3">
                  <a:txBody>
                    <a:bodyPr/>
                    <a:lstStyle/>
                    <a:p>
                      <a:r>
                        <a:rPr lang="en-US" b="1" dirty="0" smtClean="0"/>
                        <a:t>Managerial</a:t>
                      </a:r>
                      <a:r>
                        <a:rPr lang="en-US" b="1" baseline="0" dirty="0" smtClean="0"/>
                        <a:t> and Cost Accounting</a:t>
                      </a:r>
                      <a:endParaRPr lang="en-US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Project 4: Cost Management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gridSpan="3">
                  <a:txBody>
                    <a:bodyPr/>
                    <a:lstStyle/>
                    <a:p>
                      <a:r>
                        <a:rPr lang="en-US" b="1" dirty="0" smtClean="0"/>
                        <a:t>Auditing</a:t>
                      </a:r>
                      <a:r>
                        <a:rPr lang="en-US" b="1" baseline="0" dirty="0" smtClean="0"/>
                        <a:t> and Other Assurance Services</a:t>
                      </a:r>
                      <a:endParaRPr lang="en-US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Project 5: Auditing Procedure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gridSpan="3">
                  <a:txBody>
                    <a:bodyPr/>
                    <a:lstStyle/>
                    <a:p>
                      <a:r>
                        <a:rPr lang="en-US" b="1" dirty="0" smtClean="0"/>
                        <a:t>Advanced Accounting</a:t>
                      </a:r>
                      <a:endParaRPr lang="en-US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Project 6:</a:t>
                      </a:r>
                      <a:r>
                        <a:rPr lang="en-US" baseline="0" dirty="0" smtClean="0"/>
                        <a:t> Understanding of Accounting Standard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r>
                        <a:rPr lang="en-US" b="1" dirty="0" smtClean="0"/>
                        <a:t>Thesis</a:t>
                      </a:r>
                      <a:r>
                        <a:rPr lang="en-US" b="1" baseline="0" dirty="0" smtClean="0"/>
                        <a:t> / Final Project (Compulsory)</a:t>
                      </a:r>
                      <a:endParaRPr lang="en-US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9433334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1447800"/>
            <a:ext cx="9144000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18" descr="globe-key-s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0" y="0"/>
            <a:ext cx="1340370" cy="1288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185" r="33618" b="26159"/>
          <a:stretch/>
        </p:blipFill>
        <p:spPr bwMode="auto">
          <a:xfrm>
            <a:off x="228600" y="545867"/>
            <a:ext cx="5676900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5739"/>
          <a:stretch/>
        </p:blipFill>
        <p:spPr bwMode="auto">
          <a:xfrm>
            <a:off x="0" y="1600200"/>
            <a:ext cx="8904287" cy="719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261" b="74654"/>
          <a:stretch/>
        </p:blipFill>
        <p:spPr bwMode="auto">
          <a:xfrm>
            <a:off x="-1920" y="2320119"/>
            <a:ext cx="8904287" cy="559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494" b="61611"/>
          <a:stretch/>
        </p:blipFill>
        <p:spPr bwMode="auto">
          <a:xfrm>
            <a:off x="-1921" y="2879680"/>
            <a:ext cx="8904287" cy="6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8526" b="374"/>
          <a:stretch/>
        </p:blipFill>
        <p:spPr bwMode="auto">
          <a:xfrm>
            <a:off x="-1922" y="3480181"/>
            <a:ext cx="8904287" cy="3084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96906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CMU\StyleDesign\StyleDesign\new\graduate_3_55897\Graduate_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1845"/>
            <a:ext cx="1473994" cy="154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007\Photo\5-7-9-2011\CIMG17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870" t="17538" r="33736"/>
          <a:stretch/>
        </p:blipFill>
        <p:spPr bwMode="auto">
          <a:xfrm>
            <a:off x="-15923" y="2001671"/>
            <a:ext cx="3325469" cy="473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45918"/>
            <a:ext cx="3276600" cy="282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09546" y="3505200"/>
            <a:ext cx="2781300" cy="268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57925" y="3548844"/>
            <a:ext cx="2886075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5520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743200"/>
            <a:ext cx="6346825" cy="135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549" y="0"/>
            <a:ext cx="9148549" cy="1732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800600"/>
            <a:ext cx="3857625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176665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km-KH" dirty="0" smtClean="0"/>
              <a:t>ស្ថិតិការងារ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647872626"/>
              </p:ext>
            </p:extLst>
          </p:nvPr>
        </p:nvGraphicFramePr>
        <p:xfrm>
          <a:off x="30706" y="1371601"/>
          <a:ext cx="9113293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22571263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96200" cy="1143000"/>
          </a:xfrm>
        </p:spPr>
        <p:txBody>
          <a:bodyPr>
            <a:normAutofit/>
          </a:bodyPr>
          <a:lstStyle/>
          <a:p>
            <a:pPr algn="l"/>
            <a:r>
              <a:rPr lang="ca-ES" dirty="0" smtClean="0">
                <a:latin typeface="Khmer Mool1" pitchFamily="2" charset="0"/>
                <a:cs typeface="Khmer Mool1" pitchFamily="2" charset="0"/>
              </a:rPr>
              <a:t>ស្ថិតិការងារ</a:t>
            </a:r>
            <a:endParaRPr lang="en-US" dirty="0">
              <a:latin typeface="Khmer Mool1" pitchFamily="2" charset="0"/>
              <a:cs typeface="Khmer Mool1" pitchFamily="2" charset="0"/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973912652"/>
              </p:ext>
            </p:extLst>
          </p:nvPr>
        </p:nvGraphicFramePr>
        <p:xfrm>
          <a:off x="14784" y="1676400"/>
          <a:ext cx="9129215" cy="518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15904494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1447800"/>
            <a:ext cx="9144000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382" b="30892"/>
          <a:stretch/>
        </p:blipFill>
        <p:spPr bwMode="auto">
          <a:xfrm>
            <a:off x="228600" y="381000"/>
            <a:ext cx="8551863" cy="72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7289"/>
          <a:stretch/>
        </p:blipFill>
        <p:spPr bwMode="auto">
          <a:xfrm>
            <a:off x="228600" y="1714500"/>
            <a:ext cx="8713787" cy="960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5189"/>
          <a:stretch/>
        </p:blipFill>
        <p:spPr bwMode="auto">
          <a:xfrm>
            <a:off x="223910" y="4800600"/>
            <a:ext cx="8713787" cy="104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764" b="59406"/>
          <a:stretch/>
        </p:blipFill>
        <p:spPr bwMode="auto">
          <a:xfrm>
            <a:off x="215106" y="2674961"/>
            <a:ext cx="8713787" cy="754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1968" b="41400"/>
          <a:stretch/>
        </p:blipFill>
        <p:spPr bwMode="auto">
          <a:xfrm>
            <a:off x="221541" y="3429000"/>
            <a:ext cx="8713787" cy="703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6590" b="25780"/>
          <a:stretch/>
        </p:blipFill>
        <p:spPr bwMode="auto">
          <a:xfrm>
            <a:off x="213335" y="4047976"/>
            <a:ext cx="8713787" cy="745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26901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60" r="3763" b="85621"/>
          <a:stretch/>
        </p:blipFill>
        <p:spPr bwMode="auto">
          <a:xfrm>
            <a:off x="0" y="148432"/>
            <a:ext cx="9129712" cy="943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60" t="51780" r="3763"/>
          <a:stretch/>
        </p:blipFill>
        <p:spPr bwMode="auto">
          <a:xfrm>
            <a:off x="14288" y="3290248"/>
            <a:ext cx="9129712" cy="3163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60" t="13845" r="3763" b="71893"/>
          <a:stretch/>
        </p:blipFill>
        <p:spPr bwMode="auto">
          <a:xfrm>
            <a:off x="0" y="990600"/>
            <a:ext cx="9129712" cy="935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60" t="28023" r="3763" b="60742"/>
          <a:stretch/>
        </p:blipFill>
        <p:spPr bwMode="auto">
          <a:xfrm>
            <a:off x="7144" y="1896905"/>
            <a:ext cx="9129712" cy="737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60" t="40602" r="3763" b="48678"/>
          <a:stretch/>
        </p:blipFill>
        <p:spPr bwMode="auto">
          <a:xfrm>
            <a:off x="14288" y="2622120"/>
            <a:ext cx="9129712" cy="703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86319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Administrator\My Documents\Untitled-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6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034" y="1905000"/>
            <a:ext cx="8229600" cy="1143000"/>
          </a:xfrm>
        </p:spPr>
        <p:txBody>
          <a:bodyPr>
            <a:noAutofit/>
          </a:bodyPr>
          <a:lstStyle/>
          <a:p>
            <a:r>
              <a:rPr lang="km-KH" sz="11500" dirty="0" smtClean="0"/>
              <a:t>សូមអរគុណ!</a:t>
            </a:r>
            <a:endParaRPr lang="en-US" sz="11500" dirty="0"/>
          </a:p>
        </p:txBody>
      </p:sp>
    </p:spTree>
    <p:extLst>
      <p:ext uri="{BB962C8B-B14F-4D97-AF65-F5344CB8AC3E}">
        <p14:creationId xmlns:p14="http://schemas.microsoft.com/office/powerpoint/2010/main" xmlns="" val="11373352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b="1" dirty="0">
                <a:latin typeface="Times New Roman" pitchFamily="-111" charset="0"/>
                <a:ea typeface="ＭＳ Ｐゴシック" pitchFamily="-111" charset="-128"/>
              </a:rPr>
              <a:t>Speaker’s </a:t>
            </a:r>
            <a:r>
              <a:rPr lang="en-US" b="1" dirty="0" smtClean="0">
                <a:latin typeface="Times New Roman" pitchFamily="-111" charset="0"/>
                <a:ea typeface="ＭＳ Ｐゴシック" pitchFamily="-111" charset="-128"/>
              </a:rPr>
              <a:t>Background</a:t>
            </a:r>
            <a:endParaRPr 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28600" y="1828800"/>
            <a:ext cx="87630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3400" indent="-5334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-11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-11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-11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-11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-11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-11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-11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-11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-111" charset="-128"/>
              </a:defRPr>
            </a:lvl9pPr>
          </a:lstStyle>
          <a:p>
            <a:pPr>
              <a:spcBef>
                <a:spcPct val="20000"/>
              </a:spcBef>
              <a:tabLst>
                <a:tab pos="2224088" algn="l"/>
              </a:tabLst>
            </a:pPr>
            <a:r>
              <a:rPr lang="en-US" sz="2900" b="1" dirty="0" smtClean="0"/>
              <a:t>KEO </a:t>
            </a:r>
            <a:r>
              <a:rPr lang="en-US" sz="2900" b="1" dirty="0" err="1" smtClean="0"/>
              <a:t>Sopheak</a:t>
            </a:r>
            <a:r>
              <a:rPr lang="en-US" sz="2900" b="1" dirty="0" smtClean="0"/>
              <a:t>, </a:t>
            </a:r>
            <a:r>
              <a:rPr lang="en-US" sz="2900" dirty="0" smtClean="0"/>
              <a:t>Deputy </a:t>
            </a:r>
            <a:r>
              <a:rPr lang="en-US" sz="2900" dirty="0"/>
              <a:t>Director</a:t>
            </a:r>
          </a:p>
          <a:p>
            <a:pPr>
              <a:spcBef>
                <a:spcPct val="20000"/>
              </a:spcBef>
              <a:tabLst>
                <a:tab pos="2224088" algn="l"/>
              </a:tabLst>
            </a:pPr>
            <a:endParaRPr lang="en-US" sz="2900" b="1" dirty="0"/>
          </a:p>
          <a:p>
            <a:pPr>
              <a:spcBef>
                <a:spcPct val="20000"/>
              </a:spcBef>
              <a:buFont typeface="Wingdings" pitchFamily="-111" charset="2"/>
              <a:buNone/>
              <a:tabLst>
                <a:tab pos="2224088" algn="l"/>
              </a:tabLst>
            </a:pPr>
            <a:r>
              <a:rPr lang="en-US" sz="2900" dirty="0" smtClean="0"/>
              <a:t>    - Contact	: 098 22 50 50    </a:t>
            </a:r>
          </a:p>
          <a:p>
            <a:pPr>
              <a:spcBef>
                <a:spcPct val="20000"/>
              </a:spcBef>
              <a:buFont typeface="Wingdings" pitchFamily="-111" charset="2"/>
              <a:buNone/>
              <a:tabLst>
                <a:tab pos="2224088" algn="l"/>
              </a:tabLst>
            </a:pPr>
            <a:r>
              <a:rPr lang="en-US" sz="2900" dirty="0" smtClean="0"/>
              <a:t>    - E-mail       : </a:t>
            </a:r>
            <a:r>
              <a:rPr lang="en-US" sz="2900" dirty="0" smtClean="0">
                <a:hlinkClick r:id="rId2"/>
              </a:rPr>
              <a:t>msa@mekong.edu.kh</a:t>
            </a:r>
            <a:endParaRPr lang="en-US" sz="2900" dirty="0" smtClean="0"/>
          </a:p>
          <a:p>
            <a:pPr marL="349250" indent="-349250"/>
            <a:r>
              <a:rPr lang="en-US" sz="2900" dirty="0" smtClean="0"/>
              <a:t>	- Website     :</a:t>
            </a:r>
            <a:endParaRPr lang="en-US" sz="2900" dirty="0">
              <a:hlinkClick r:id="rId3"/>
            </a:endParaRPr>
          </a:p>
          <a:p>
            <a:r>
              <a:rPr lang="en-US" sz="3200" dirty="0" smtClean="0">
                <a:hlinkClick r:id="rId3"/>
              </a:rPr>
              <a:t>http</a:t>
            </a:r>
            <a:r>
              <a:rPr lang="en-US" sz="3200" dirty="0">
                <a:hlinkClick r:id="rId3"/>
              </a:rPr>
              <a:t>://www.mekong.edu.kh/</a:t>
            </a:r>
            <a:endParaRPr lang="en-US" sz="3200" dirty="0"/>
          </a:p>
          <a:p>
            <a:r>
              <a:rPr lang="en-US" sz="3200" dirty="0"/>
              <a:t>or</a:t>
            </a:r>
          </a:p>
          <a:p>
            <a:r>
              <a:rPr lang="en-US" sz="3200" dirty="0">
                <a:hlinkClick r:id="rId4"/>
              </a:rPr>
              <a:t>http://</a:t>
            </a:r>
            <a:r>
              <a:rPr lang="en-US" sz="3200" dirty="0">
                <a:solidFill>
                  <a:srgbClr val="FF0000"/>
                </a:solidFill>
                <a:hlinkClick r:id="rId4"/>
              </a:rPr>
              <a:t>mekongschool</a:t>
            </a:r>
            <a:r>
              <a:rPr lang="en-US" sz="3200" dirty="0">
                <a:hlinkClick r:id="rId4"/>
              </a:rPr>
              <a:t>accounting.blogspot.com/</a:t>
            </a:r>
            <a:endParaRPr lang="en-US" sz="3200" dirty="0"/>
          </a:p>
          <a:p>
            <a:pPr>
              <a:lnSpc>
                <a:spcPct val="150000"/>
              </a:lnSpc>
              <a:spcBef>
                <a:spcPct val="20000"/>
              </a:spcBef>
              <a:buFont typeface="Wingdings" pitchFamily="-111" charset="2"/>
              <a:buNone/>
              <a:tabLst>
                <a:tab pos="2224088" algn="l"/>
              </a:tabLst>
            </a:pPr>
            <a:endParaRPr lang="en-US" sz="29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447800"/>
            <a:ext cx="9144000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422205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1447800"/>
            <a:ext cx="9144000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573" b="27322"/>
          <a:stretch/>
        </p:blipFill>
        <p:spPr bwMode="auto">
          <a:xfrm>
            <a:off x="304800" y="257175"/>
            <a:ext cx="8228013" cy="995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061" y="1600200"/>
            <a:ext cx="8599487" cy="48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372630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1447800"/>
            <a:ext cx="9144000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063" b="23567"/>
          <a:stretch/>
        </p:blipFill>
        <p:spPr bwMode="auto">
          <a:xfrm>
            <a:off x="300037" y="300037"/>
            <a:ext cx="8551863" cy="84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73" r="3073"/>
          <a:stretch/>
        </p:blipFill>
        <p:spPr bwMode="auto">
          <a:xfrm>
            <a:off x="-1" y="1647825"/>
            <a:ext cx="9001125" cy="498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310775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822" y="1905000"/>
            <a:ext cx="9058275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388" y="3495675"/>
            <a:ext cx="903922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913" y="5067300"/>
            <a:ext cx="9020175" cy="11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0" y="1447800"/>
            <a:ext cx="9144000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212" b="32119"/>
          <a:stretch/>
        </p:blipFill>
        <p:spPr bwMode="auto">
          <a:xfrm>
            <a:off x="228600" y="352425"/>
            <a:ext cx="8551863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305843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25" y="381000"/>
            <a:ext cx="9048750" cy="11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25" y="1905000"/>
            <a:ext cx="9020175" cy="116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24" y="3429000"/>
            <a:ext cx="9020175" cy="117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75" y="5010150"/>
            <a:ext cx="9010650" cy="116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5791896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25" y="761999"/>
            <a:ext cx="9020175" cy="117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25" y="2390775"/>
            <a:ext cx="902017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4325" y="4191000"/>
            <a:ext cx="8524875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674587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D:\CMU\2011-2012\Pic\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638" y="976952"/>
            <a:ext cx="9115714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CMU\2011-2012\Pic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0696" y="3804468"/>
            <a:ext cx="1460394" cy="276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CMU\2011-2012\Pic\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221424"/>
            <a:ext cx="1447800" cy="3349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CMU\2011-2012\Pic\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7937" y="2433852"/>
            <a:ext cx="2506663" cy="4136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CMU\2011-2012\Pic\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931320"/>
            <a:ext cx="2438400" cy="4635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CMU\2011-2012\Pic\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26100" y="4164013"/>
            <a:ext cx="1308100" cy="130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:\CMU\2011-2012\Pic\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2304" y="5642923"/>
            <a:ext cx="8077200" cy="752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4300" y="152400"/>
            <a:ext cx="563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m-KH" sz="4000" dirty="0" smtClean="0">
                <a:latin typeface="Khmer Mool1" pitchFamily="2" charset="0"/>
                <a:cs typeface="Khmer Mool1" pitchFamily="2" charset="0"/>
              </a:rPr>
              <a:t>បរិញ្ញាបត្រគណនេយ្យ</a:t>
            </a:r>
            <a:endParaRPr lang="en-US" sz="4000" dirty="0">
              <a:latin typeface="Khmer Mool1" pitchFamily="2" charset="0"/>
              <a:cs typeface="Khmer Mool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9992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1819</TotalTime>
  <Words>91</Words>
  <Application>Microsoft Office PowerPoint</Application>
  <PresentationFormat>On-screen Show (4:3)</PresentationFormat>
  <Paragraphs>36</Paragraphs>
  <Slides>24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Slide 1</vt:lpstr>
      <vt:lpstr>Slide 2</vt:lpstr>
      <vt:lpstr>Speaker’s Background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ស្ថិតិការងារ</vt:lpstr>
      <vt:lpstr>ស្ថិតិការងារ</vt:lpstr>
      <vt:lpstr>Slide 22</vt:lpstr>
      <vt:lpstr>Slide 23</vt:lpstr>
      <vt:lpstr>សូមអរគុណ!</vt:lpstr>
    </vt:vector>
  </TitlesOfParts>
  <Company>cmu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keosopheak</dc:creator>
  <cp:lastModifiedBy>Phors-FDY</cp:lastModifiedBy>
  <cp:revision>181</cp:revision>
  <cp:lastPrinted>2010-10-14T03:38:50Z</cp:lastPrinted>
  <dcterms:created xsi:type="dcterms:W3CDTF">2010-08-31T08:50:56Z</dcterms:created>
  <dcterms:modified xsi:type="dcterms:W3CDTF">2011-10-05T01:14:18Z</dcterms:modified>
</cp:coreProperties>
</file>